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  <p:sldMasterId id="2147483649" r:id="rId4"/>
  </p:sldMasterIdLst>
  <p:notesMasterIdLst>
    <p:notesMasterId r:id="rId17"/>
  </p:notesMasterIdLst>
  <p:handoutMasterIdLst>
    <p:handoutMasterId r:id="rId18"/>
  </p:handoutMasterIdLst>
  <p:sldIdLst>
    <p:sldId id="256" r:id="rId5"/>
    <p:sldId id="327" r:id="rId6"/>
    <p:sldId id="328" r:id="rId7"/>
    <p:sldId id="330" r:id="rId8"/>
    <p:sldId id="338" r:id="rId9"/>
    <p:sldId id="331" r:id="rId10"/>
    <p:sldId id="334" r:id="rId11"/>
    <p:sldId id="337" r:id="rId12"/>
    <p:sldId id="332" r:id="rId13"/>
    <p:sldId id="335" r:id="rId14"/>
    <p:sldId id="333" r:id="rId15"/>
    <p:sldId id="263" r:id="rId16"/>
  </p:sldIdLst>
  <p:sldSz cx="9906000" cy="6858000" type="A4"/>
  <p:notesSz cx="7086600" cy="102219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24" autoAdjust="0"/>
    <p:restoredTop sz="86383" autoAdjust="0"/>
  </p:normalViewPr>
  <p:slideViewPr>
    <p:cSldViewPr>
      <p:cViewPr varScale="1">
        <p:scale>
          <a:sx n="146" d="100"/>
          <a:sy n="146" d="100"/>
        </p:scale>
        <p:origin x="2224" y="16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220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1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14788" y="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t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4788" y="9709150"/>
            <a:ext cx="307022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902" tIns="49451" rIns="98902" bIns="49451" numCol="1" anchor="b" anchorCtr="0" compatLnSpc="1">
            <a:prstTxWarp prst="textNoShape">
              <a:avLst/>
            </a:prstTxWarp>
          </a:bodyPr>
          <a:lstStyle>
            <a:lvl1pPr algn="r" defTabSz="485775">
              <a:defRPr sz="13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CBFC2FC-AB15-4A86-A090-42EA9D9D8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17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 noChangeArrowheads="1"/>
          </p:cNvSpPr>
          <p:nvPr/>
        </p:nvSpPr>
        <p:spPr bwMode="auto">
          <a:xfrm>
            <a:off x="0" y="0"/>
            <a:ext cx="7086600" cy="102219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14788" y="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3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776288" y="766763"/>
            <a:ext cx="5532437" cy="38306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8025" y="4856163"/>
            <a:ext cx="5668963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09150"/>
            <a:ext cx="306863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14788" y="9709150"/>
            <a:ext cx="30686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344" tIns="50619" rIns="97344" bIns="50619" numCol="1" anchor="b" anchorCtr="0" compatLnSpc="1">
            <a:prstTxWarp prst="textNoShape">
              <a:avLst/>
            </a:prstTxWarp>
          </a:bodyPr>
          <a:lstStyle>
            <a:lvl1pPr algn="r" defTabSz="485775" eaLnBrk="1">
              <a:buSzPct val="45000"/>
              <a:buFont typeface="Wingdings" pitchFamily="2" charset="2"/>
              <a:buNone/>
              <a:tabLst>
                <a:tab pos="782638" algn="l"/>
                <a:tab pos="1565275" algn="l"/>
                <a:tab pos="2349500" algn="l"/>
                <a:tab pos="3132138" algn="l"/>
              </a:tabLst>
              <a:defRPr sz="13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05325CD-D4D1-46AB-A07B-76CAD4A152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29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defTabSz="485775"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857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782638" algn="l"/>
                <a:tab pos="1565275" algn="l"/>
                <a:tab pos="2349500" algn="l"/>
                <a:tab pos="3132138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4B24E597-641E-4831-92E7-FE32F3EB8DD0}" type="slidenum">
              <a:rPr lang="en-GB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GB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4700" y="766763"/>
            <a:ext cx="5537200" cy="38338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08025" y="4856163"/>
            <a:ext cx="5670550" cy="4598987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8902" tIns="49451" rIns="98902" bIns="49451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262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315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692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865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638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8857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331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705325CD-D4D1-46AB-A07B-76CAD4A15258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611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AA5FB-1A88-4438-BFBB-9BBB90E53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734D-DD4C-4AFE-A48C-C042F044E4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61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4"/>
            <a:ext cx="2227131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4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8A648-AA13-472B-B8F8-A061FAD948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77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1D7C-3F02-481D-A2CB-CE756043E4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29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999C5-CA01-4C37-9A77-0BC9D4DCC8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3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ECA9A-3BFE-4494-AE79-033AB3181B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3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4964"/>
            <a:ext cx="4373431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4964"/>
            <a:ext cx="437515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55E91-4FFC-497B-9460-CB8D1F1E6E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2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5E714-687B-490B-BC5F-848B0211A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46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A0F8F-584F-4FE6-8B99-D18FEFDE6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65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BC1AD-34F6-412E-A983-7210815D51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0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EBC6ED-34ED-4D17-86C5-68EFDB043C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6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17CFC-9530-4DD8-A082-6933CE16E3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156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58291-C605-4591-98C4-EA212E3823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96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61CE-61F8-4BC5-8BB3-B0A0F0B4CA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86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85800"/>
            <a:ext cx="2227131" cy="54435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5800"/>
            <a:ext cx="6521450" cy="54435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37626-AC2C-4FBA-AD1A-B46461F8D70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6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85801"/>
            <a:ext cx="8418381" cy="21256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173BD-EAA9-43F3-A181-9BB25AB1E9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18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FDBB7-AE6C-44A4-9354-E420422B6D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3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3431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831" y="1600200"/>
            <a:ext cx="4375150" cy="452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91112-9BC8-4B82-B6DA-AD3952AEF20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2EFEF-B460-41E1-B380-21E0D72C1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08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5FF55-9A51-49BC-91F0-BC8E688F18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ADF69-52E3-48D5-99E7-63105AE4C1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94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FB47-FC34-470D-975D-818673632D6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4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56B33-355B-4F00-98F1-AAA0DA53B9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5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4"/>
            <a:ext cx="8913681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3681" cy="452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28229" y="6524626"/>
            <a:ext cx="23096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393149" y="6524626"/>
            <a:ext cx="313518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137136" y="6524626"/>
            <a:ext cx="2309681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Verdana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D170E260-D032-4AF5-A4B0-E2382247C2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495300" y="1447800"/>
            <a:ext cx="8750300" cy="1588"/>
          </a:xfrm>
          <a:prstGeom prst="line">
            <a:avLst/>
          </a:prstGeom>
          <a:noFill/>
          <a:ln w="1908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85801"/>
            <a:ext cx="8418381" cy="212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495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384550" y="6248401"/>
            <a:ext cx="31351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Font typeface="Verdana" pitchFamily="34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099300" y="6248401"/>
            <a:ext cx="2309681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Font typeface="Verdana" pitchFamily="34" charset="0"/>
              <a:buNone/>
              <a:tabLst>
                <a:tab pos="723900" algn="l"/>
                <a:tab pos="1447800" algn="l"/>
              </a:tabLst>
              <a:defRPr sz="1000" smtClean="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fld id="{EBBAEC79-F64B-4999-8F10-F75F3E166CD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aphicFrame>
        <p:nvGraphicFramePr>
          <p:cNvPr id="2054" name="Object 5"/>
          <p:cNvGraphicFramePr>
            <a:graphicFrameLocks noChangeAspect="1"/>
          </p:cNvGraphicFramePr>
          <p:nvPr/>
        </p:nvGraphicFramePr>
        <p:xfrm>
          <a:off x="271728" y="2924176"/>
          <a:ext cx="9283435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591552" imgH="391770" progId="">
                  <p:embed/>
                </p:oleObj>
              </mc:Choice>
              <mc:Fallback>
                <p:oleObj r:id="rId14" imgW="7591552" imgH="39177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28" y="2924176"/>
                        <a:ext cx="9283435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4964"/>
            <a:ext cx="8913681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170199"/>
        </a:buClr>
        <a:buSzPct val="100000"/>
        <a:buFont typeface="Garamond" pitchFamily="18" charset="0"/>
        <a:defRPr sz="4400" b="1">
          <a:solidFill>
            <a:srgbClr val="170199"/>
          </a:solidFill>
          <a:latin typeface="Garamond" pitchFamily="18" charset="0"/>
          <a:ea typeface="Arial Unicode MS" pitchFamily="34" charset="-128"/>
          <a:cs typeface="Arial Unicode MS" pitchFamily="34" charset="-128"/>
        </a:defRPr>
      </a:lvl9pPr>
    </p:titleStyle>
    <p:bodyStyle>
      <a:lvl1pPr marL="341313" indent="-341313" algn="l" defTabSz="449263" rtl="0" eaLnBrk="0" fontAlgn="base" hangingPunct="0">
        <a:lnSpc>
          <a:spcPct val="125000"/>
        </a:lnSpc>
        <a:spcBef>
          <a:spcPts val="7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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170199"/>
        </a:buClr>
        <a:buSzPct val="75000"/>
        <a:buFont typeface="Wingdings" pitchFamily="2" charset="2"/>
        <a:buChar char="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115000"/>
        </a:lnSpc>
        <a:spcBef>
          <a:spcPts val="500"/>
        </a:spcBef>
        <a:spcAft>
          <a:spcPct val="0"/>
        </a:spcAft>
        <a:buClr>
          <a:srgbClr val="00CCFF"/>
        </a:buClr>
        <a:buSzPct val="65000"/>
        <a:buFont typeface="Wingdings" pitchFamily="2" charset="2"/>
        <a:buChar char="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10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10000"/>
        </a:lnSpc>
        <a:spcBef>
          <a:spcPts val="450"/>
        </a:spcBef>
        <a:spcAft>
          <a:spcPct val="0"/>
        </a:spcAft>
        <a:buClr>
          <a:srgbClr val="170199"/>
        </a:buClr>
        <a:buSzPct val="80000"/>
        <a:buFont typeface="Wingdings" pitchFamily="2" charset="2"/>
        <a:buChar char="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B317A-B09E-4609-B950-7F75FB78108D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3075" name="Rectangle 1"/>
          <p:cNvSpPr>
            <a:spLocks noGrp="1" noChangeArrowheads="1"/>
          </p:cNvSpPr>
          <p:nvPr>
            <p:ph type="title"/>
          </p:nvPr>
        </p:nvSpPr>
        <p:spPr>
          <a:xfrm>
            <a:off x="704851" y="692150"/>
            <a:ext cx="8424863" cy="2127250"/>
          </a:xfrm>
        </p:spPr>
        <p:txBody>
          <a:bodyPr/>
          <a:lstStyle/>
          <a:p>
            <a:pPr algn="ctr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Operator Overloading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752600" y="3270250"/>
            <a:ext cx="6400800" cy="2209800"/>
          </a:xfrm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000" dirty="0"/>
              <a:t>Kevin Cunningham</a:t>
            </a:r>
          </a:p>
          <a:p>
            <a:pPr marL="0" indent="0" algn="ctr" eaLnBrk="1" hangingPunct="1">
              <a:spcBef>
                <a:spcPts val="75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3297B-A3AD-894C-ABA5-CC60C83D6BF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31CDB-74C2-064B-9CA1-3895C1ECE9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9865BE-4A90-D343-8A49-2926569A8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997193"/>
            <a:ext cx="1287297" cy="86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82191F-8D9D-8749-9555-57A690DAC2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7" y="4716518"/>
            <a:ext cx="2046514" cy="114770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9C11-32D4-2F49-89D1-229A9D29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2619-F5F8-7F49-AF46-9CB7414B1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2399" y="1416051"/>
            <a:ext cx="3135180" cy="4529138"/>
          </a:xfrm>
        </p:spPr>
        <p:txBody>
          <a:bodyPr/>
          <a:lstStyle/>
          <a:p>
            <a:r>
              <a:rPr lang="en-US" sz="2000" dirty="0"/>
              <a:t>Adding Comparison Operators to the Quantity type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29574-28D2-4845-B21A-BAA2FC9AD7B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61B51-43F9-8E4D-94B7-E0D48478449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4BBF6-7D8C-3C40-9C3A-EAAD9D513D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53540A-8B61-5B40-BC9A-4EB8E4B3C112}"/>
              </a:ext>
            </a:extLst>
          </p:cNvPr>
          <p:cNvSpPr txBox="1"/>
          <p:nvPr/>
        </p:nvSpPr>
        <p:spPr>
          <a:xfrm>
            <a:off x="396798" y="1428334"/>
            <a:ext cx="5616624" cy="52629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Quantity: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__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__(self, value=0):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value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# numerical operators omitted for brevity ...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def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==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def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 _ne_ 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!=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def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 _</a:t>
            </a:r>
            <a:r>
              <a:rPr lang="en-GB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 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&gt;=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def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 _</a:t>
            </a:r>
            <a:r>
              <a:rPr lang="en-GB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gt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 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def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 _</a:t>
            </a:r>
            <a:r>
              <a:rPr lang="en-GB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lt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 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def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 _le_ 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&lt;=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F23D1D-9DEC-5544-A3E3-0F1FB7ECFA87}"/>
              </a:ext>
            </a:extLst>
          </p:cNvPr>
          <p:cNvSpPr txBox="1"/>
          <p:nvPr/>
        </p:nvSpPr>
        <p:spPr>
          <a:xfrm>
            <a:off x="6154560" y="2641182"/>
            <a:ext cx="3135180" cy="28007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 = Quantity(5)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 = Quantity(10)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print('q1 =', q1, ',q2 =', q2)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q3 = q1 + q2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print('q3 =', q3)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print('q1 &lt; q2: ', q1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q2)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print('q3 &gt; q2: ', q3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q2)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print('q3 == q1: ', q3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==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469D53-2656-574A-9FE3-7CB046300617}"/>
              </a:ext>
            </a:extLst>
          </p:cNvPr>
          <p:cNvSpPr txBox="1"/>
          <p:nvPr/>
        </p:nvSpPr>
        <p:spPr>
          <a:xfrm>
            <a:off x="6668788" y="5436610"/>
            <a:ext cx="3033183" cy="1169551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q1 = Quantity[5] ,q2 = Quantity[10]</a:t>
            </a:r>
          </a:p>
          <a:p>
            <a:r>
              <a:rPr lang="en-GB" sz="1400" dirty="0">
                <a:solidFill>
                  <a:schemeClr val="tx1"/>
                </a:solidFill>
              </a:rPr>
              <a:t>q3 = Quantity[15]</a:t>
            </a:r>
          </a:p>
          <a:p>
            <a:r>
              <a:rPr lang="en-GB" sz="1400" dirty="0">
                <a:solidFill>
                  <a:schemeClr val="tx1"/>
                </a:solidFill>
              </a:rPr>
              <a:t>q1 &lt; q2:  True</a:t>
            </a:r>
          </a:p>
          <a:p>
            <a:r>
              <a:rPr lang="en-GB" sz="1400" dirty="0">
                <a:solidFill>
                  <a:schemeClr val="tx1"/>
                </a:solidFill>
              </a:rPr>
              <a:t>q3 &gt; q2:  True</a:t>
            </a:r>
          </a:p>
          <a:p>
            <a:r>
              <a:rPr lang="en-GB" sz="1400" dirty="0">
                <a:solidFill>
                  <a:schemeClr val="tx1"/>
                </a:solidFill>
              </a:rPr>
              <a:t>q3 == q1:  False</a:t>
            </a:r>
          </a:p>
        </p:txBody>
      </p:sp>
    </p:spTree>
    <p:extLst>
      <p:ext uri="{BB962C8B-B14F-4D97-AF65-F5344CB8AC3E}">
        <p14:creationId xmlns:p14="http://schemas.microsoft.com/office/powerpoint/2010/main" val="468085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06D6-1351-0748-958C-696E843E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FA7B829-D09F-F84A-B4DD-9E52591335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542788"/>
              </p:ext>
            </p:extLst>
          </p:nvPr>
        </p:nvGraphicFramePr>
        <p:xfrm>
          <a:off x="779074" y="1623202"/>
          <a:ext cx="834613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301">
                  <a:extLst>
                    <a:ext uri="{9D8B030D-6E8A-4147-A177-3AD203B41FA5}">
                      <a16:colId xmlns:a16="http://schemas.microsoft.com/office/drawing/2014/main" val="3796922713"/>
                    </a:ext>
                  </a:extLst>
                </a:gridCol>
                <a:gridCol w="2966574">
                  <a:extLst>
                    <a:ext uri="{9D8B030D-6E8A-4147-A177-3AD203B41FA5}">
                      <a16:colId xmlns:a16="http://schemas.microsoft.com/office/drawing/2014/main" val="281928679"/>
                    </a:ext>
                  </a:extLst>
                </a:gridCol>
                <a:gridCol w="3363257">
                  <a:extLst>
                    <a:ext uri="{9D8B030D-6E8A-4147-A177-3AD203B41FA5}">
                      <a16:colId xmlns:a16="http://schemas.microsoft.com/office/drawing/2014/main" val="987885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EEEEEE"/>
                          </a:solidFill>
                          <a:effectLst/>
                          <a:latin typeface="Calibri" panose="020F0502020204030204" pitchFamily="34" charset="0"/>
                        </a:rPr>
                        <a:t>Operator</a:t>
                      </a:r>
                      <a:endParaRPr lang="en-GB" dirty="0">
                        <a:solidFill>
                          <a:srgbClr val="EEEEE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EEEEEE"/>
                          </a:solidFill>
                          <a:effectLst/>
                          <a:latin typeface="Calibri" panose="020F0502020204030204" pitchFamily="34" charset="0"/>
                        </a:rPr>
                        <a:t>Expression</a:t>
                      </a:r>
                      <a:endParaRPr lang="en-GB">
                        <a:solidFill>
                          <a:srgbClr val="EEEEE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EEEEEE"/>
                          </a:solidFill>
                          <a:effectLst/>
                          <a:latin typeface="Calibri" panose="020F0502020204030204" pitchFamily="34" charset="0"/>
                        </a:rPr>
                        <a:t>Method</a:t>
                      </a:r>
                      <a:endParaRPr lang="en-GB">
                        <a:solidFill>
                          <a:srgbClr val="EEEEEE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416302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And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q1 and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2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_and_</a:t>
                      </a:r>
                      <a:r>
                        <a:rPr lang="en-GB" sz="1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_(self,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215409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OR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q1 or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1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_or_</a:t>
                      </a:r>
                      <a:r>
                        <a:rPr lang="en-GB" sz="1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_(self,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875550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NOT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not q1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1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_not_</a:t>
                      </a:r>
                      <a:r>
                        <a:rPr lang="en-GB" sz="1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_(self)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524005341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E78D8-0697-374A-AFD5-F39539295E9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F34E7-B2E1-D241-BF1A-99B4EDED41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7FB89-63E1-5240-9D63-052D2DE1CF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CE4E7A-DE58-2649-8836-1FE972C3E0A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95300" y="3638548"/>
            <a:ext cx="8913681" cy="2490789"/>
          </a:xfrm>
        </p:spPr>
        <p:txBody>
          <a:bodyPr/>
          <a:lstStyle/>
          <a:p>
            <a:r>
              <a:rPr lang="en-US" sz="2400" dirty="0"/>
              <a:t>Logical Operators don’t make sense for the Quantity type</a:t>
            </a:r>
          </a:p>
          <a:p>
            <a:pPr lvl="1"/>
            <a:r>
              <a:rPr lang="en-US" sz="2000" dirty="0"/>
              <a:t>for example, what is the meaning of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GB" sz="2400" dirty="0"/>
              <a:t>Only use operators when they make sense! </a:t>
            </a:r>
          </a:p>
          <a:p>
            <a:pPr lvl="1"/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3A5F5D-7182-514E-8350-FF1450261517}"/>
              </a:ext>
            </a:extLst>
          </p:cNvPr>
          <p:cNvSpPr txBox="1"/>
          <p:nvPr/>
        </p:nvSpPr>
        <p:spPr>
          <a:xfrm>
            <a:off x="4448944" y="5257800"/>
            <a:ext cx="13729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q2</a:t>
            </a:r>
            <a:endParaRPr lang="en-GB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3DF5F329-CA9E-04C6-2E8C-22CC1782E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304" y="5660260"/>
            <a:ext cx="951136" cy="9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9874E9-6377-1C08-F604-2B330226C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17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B83A-8240-6147-BB3C-4731E5B9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C306-97F1-C048-823F-56E72FB6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39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D4E9-76D0-6F4A-BAD8-FB63C10E5B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D678-DDAF-AB49-BFD8-6EA8C593E1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A270-FC9E-3F42-AD7E-E626A8282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 </a:t>
            </a:r>
            <a:r>
              <a:rPr lang="en-GB"/>
              <a:t>for Session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Why have Operator Overloading?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Defining Operators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Numerical Operators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Comparison Operators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Logical Operators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0A77-6650-AB4C-8AE3-A76AD49315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A33B-6FBC-5A4F-A217-54FB115C8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2E88F2-A0E2-2049-8BDD-BD986F3E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44" y="267460"/>
            <a:ext cx="1099840" cy="10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6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FB3C1-2228-1D40-B838-020A28B15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have </a:t>
            </a:r>
            <a:r>
              <a:rPr lang="en-US"/>
              <a:t>Operator Overloading?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5E645-B323-1C42-A2E3-90B01E916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Allows user defined classes to have a natural way of using operators</a:t>
            </a:r>
          </a:p>
          <a:p>
            <a:pPr lvl="2"/>
            <a:r>
              <a:rPr lang="en-US" sz="1800" dirty="0"/>
              <a:t>such as +, -, /, *, &lt;, &gt;, ==, !=, and, or, not</a:t>
            </a:r>
          </a:p>
          <a:p>
            <a:pPr lvl="2"/>
            <a:endParaRPr lang="en-US" sz="1800" dirty="0"/>
          </a:p>
          <a:p>
            <a:r>
              <a:rPr lang="en-US" sz="2400" dirty="0"/>
              <a:t>Leads to more succinct and readable code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Makes user defined types feel more integrated with Python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834D0-C51A-0C41-A567-A7F305C13F4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E3B8A-F3EF-F241-81E9-3DCC4249F36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E6453-1A88-E54E-861C-042E669007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31000B-A374-F043-A4DF-2FD91176D4FD}"/>
              </a:ext>
            </a:extLst>
          </p:cNvPr>
          <p:cNvSpPr txBox="1"/>
          <p:nvPr/>
        </p:nvSpPr>
        <p:spPr>
          <a:xfrm>
            <a:off x="5500665" y="3928964"/>
            <a:ext cx="212166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 = Quantity(5)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 = Quantity(10)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q3 = q1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B4CB0-9783-474F-8DD3-BC6407902A8E}"/>
              </a:ext>
            </a:extLst>
          </p:cNvPr>
          <p:cNvSpPr txBox="1"/>
          <p:nvPr/>
        </p:nvSpPr>
        <p:spPr>
          <a:xfrm>
            <a:off x="2332314" y="3933056"/>
            <a:ext cx="212166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 = Quantity(5)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 = Quantity(10)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q3 = q1.add(q2)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FC9E74-8A62-0043-88FD-3AC67B706673}"/>
              </a:ext>
            </a:extLst>
          </p:cNvPr>
          <p:cNvSpPr txBox="1"/>
          <p:nvPr/>
        </p:nvSpPr>
        <p:spPr>
          <a:xfrm>
            <a:off x="4836445" y="426173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V</a:t>
            </a:r>
          </a:p>
        </p:txBody>
      </p:sp>
      <p:pic>
        <p:nvPicPr>
          <p:cNvPr id="10" name="Picture 9" descr="Light bulb ideas - Free Stock Photo by Merelize on Stockvault.net">
            <a:extLst>
              <a:ext uri="{FF2B5EF4-FFF2-40B4-BE49-F238E27FC236}">
                <a16:creationId xmlns:a16="http://schemas.microsoft.com/office/drawing/2014/main" id="{6CB93F9E-0740-02F7-2BC7-30B58E641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83417"/>
            <a:ext cx="666660" cy="68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000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D5B1A-254B-834C-BB37-02C7A0A56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7CD3C-77EB-D345-A22A-661232408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To implement operators in a class </a:t>
            </a:r>
          </a:p>
          <a:p>
            <a:pPr lvl="1"/>
            <a:r>
              <a:rPr lang="en-US" sz="2000" dirty="0"/>
              <a:t>need to implement special methods</a:t>
            </a:r>
          </a:p>
          <a:p>
            <a:r>
              <a:rPr lang="en-US" sz="2400" dirty="0"/>
              <a:t>Each operator has an associated special method</a:t>
            </a:r>
          </a:p>
          <a:p>
            <a:r>
              <a:rPr lang="en-US" sz="2400" dirty="0"/>
              <a:t>All such methods start and end with a double underbar (‘_</a:t>
            </a:r>
            <a:r>
              <a:rPr lang="en-US" sz="700" dirty="0"/>
              <a:t> </a:t>
            </a:r>
            <a:r>
              <a:rPr lang="en-US" sz="2400" dirty="0"/>
              <a:t>_’)</a:t>
            </a:r>
          </a:p>
          <a:p>
            <a:pPr lvl="1"/>
            <a:r>
              <a:rPr lang="en-US" sz="2000" dirty="0"/>
              <a:t>have seen these style of methods with </a:t>
            </a:r>
          </a:p>
          <a:p>
            <a:pPr lvl="1"/>
            <a:r>
              <a:rPr lang="en-US" sz="2000" dirty="0"/>
              <a:t>_</a:t>
            </a:r>
            <a:r>
              <a:rPr lang="en-US" sz="700" dirty="0"/>
              <a:t> </a:t>
            </a:r>
            <a:r>
              <a:rPr lang="en-US" sz="2000" dirty="0"/>
              <a:t>_</a:t>
            </a:r>
            <a:r>
              <a:rPr lang="en-US" sz="2000" dirty="0" err="1"/>
              <a:t>init</a:t>
            </a:r>
            <a:r>
              <a:rPr lang="en-US" sz="2000" dirty="0"/>
              <a:t>_</a:t>
            </a:r>
            <a:r>
              <a:rPr lang="en-US" sz="700" dirty="0"/>
              <a:t> </a:t>
            </a:r>
            <a:r>
              <a:rPr lang="en-US" sz="2000" dirty="0"/>
              <a:t>_() and _</a:t>
            </a:r>
            <a:r>
              <a:rPr lang="en-US" sz="700" dirty="0"/>
              <a:t> </a:t>
            </a:r>
            <a:r>
              <a:rPr lang="en-US" sz="2000" dirty="0"/>
              <a:t>_str_</a:t>
            </a:r>
            <a:r>
              <a:rPr lang="en-US" sz="700" dirty="0"/>
              <a:t> </a:t>
            </a:r>
            <a:r>
              <a:rPr lang="en-US" sz="2000" dirty="0"/>
              <a:t>_()</a:t>
            </a:r>
          </a:p>
          <a:p>
            <a:r>
              <a:rPr lang="en-US" sz="2400" dirty="0"/>
              <a:t>For example </a:t>
            </a:r>
          </a:p>
          <a:p>
            <a:pPr lvl="1"/>
            <a:r>
              <a:rPr lang="en-US" sz="2000" dirty="0"/>
              <a:t>add (+) is implemented by _</a:t>
            </a:r>
            <a:r>
              <a:rPr lang="en-US" sz="700" dirty="0"/>
              <a:t> </a:t>
            </a:r>
            <a:r>
              <a:rPr lang="en-US" sz="2000" dirty="0"/>
              <a:t>_</a:t>
            </a:r>
            <a:r>
              <a:rPr lang="en-US" sz="2000" dirty="0">
                <a:latin typeface="Courier" pitchFamily="2" charset="0"/>
              </a:rPr>
              <a:t>add</a:t>
            </a:r>
            <a:r>
              <a:rPr lang="en-US" sz="2000" dirty="0"/>
              <a:t>_</a:t>
            </a:r>
            <a:r>
              <a:rPr lang="en-US" sz="700" dirty="0"/>
              <a:t> </a:t>
            </a:r>
            <a:r>
              <a:rPr lang="en-US" sz="2000" dirty="0"/>
              <a:t>_</a:t>
            </a:r>
            <a:r>
              <a:rPr lang="en-US" sz="2000" dirty="0">
                <a:latin typeface="Courier" pitchFamily="2" charset="0"/>
              </a:rPr>
              <a:t>(self, other)</a:t>
            </a:r>
          </a:p>
          <a:p>
            <a:pPr lvl="1"/>
            <a:r>
              <a:rPr lang="en-US" sz="2000" dirty="0"/>
              <a:t>subtract (-) by _</a:t>
            </a:r>
            <a:r>
              <a:rPr lang="en-US" sz="700" dirty="0"/>
              <a:t> </a:t>
            </a:r>
            <a:r>
              <a:rPr lang="en-US" sz="2000" dirty="0"/>
              <a:t>_</a:t>
            </a:r>
            <a:r>
              <a:rPr lang="en-US" sz="2000" dirty="0">
                <a:latin typeface="Courier" pitchFamily="2" charset="0"/>
              </a:rPr>
              <a:t>sub</a:t>
            </a:r>
            <a:r>
              <a:rPr lang="en-US" sz="2000" dirty="0"/>
              <a:t>_</a:t>
            </a:r>
            <a:r>
              <a:rPr lang="en-US" sz="700" dirty="0"/>
              <a:t> </a:t>
            </a:r>
            <a:r>
              <a:rPr lang="en-US" sz="2000" dirty="0"/>
              <a:t>_</a:t>
            </a:r>
            <a:r>
              <a:rPr lang="en-US" sz="2000" dirty="0">
                <a:latin typeface="Courier" pitchFamily="2" charset="0"/>
              </a:rPr>
              <a:t>(self, other)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51796-C86E-9E41-A3F1-DE56B2CA11A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C4A15-4EEA-E840-AB42-4788407223F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37F8D-173C-5245-A7B5-6B4C1286D6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392E3B-DA92-63AA-B580-821EA5988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55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A60A-F300-3446-9BF7-D1757ADAD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EEE6-A9D5-3A44-9FF7-224950172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6051"/>
            <a:ext cx="8913681" cy="754116"/>
          </a:xfrm>
        </p:spPr>
        <p:txBody>
          <a:bodyPr/>
          <a:lstStyle/>
          <a:p>
            <a:r>
              <a:rPr lang="en-US" sz="2400" dirty="0"/>
              <a:t>Class Quantity that supports + and –</a:t>
            </a:r>
          </a:p>
          <a:p>
            <a:endParaRPr lang="en-US" sz="2400" dirty="0"/>
          </a:p>
          <a:p>
            <a:pPr lvl="2"/>
            <a:endParaRPr lang="en-US" sz="16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1600" dirty="0"/>
          </a:p>
          <a:p>
            <a:pPr lvl="2"/>
            <a:endParaRPr lang="en-US" sz="1600" dirty="0"/>
          </a:p>
          <a:p>
            <a:r>
              <a:rPr lang="en-US" sz="2400" dirty="0"/>
              <a:t>Note </a:t>
            </a:r>
            <a:r>
              <a:rPr lang="en-US" sz="2400" dirty="0">
                <a:latin typeface="Courier" pitchFamily="2" charset="0"/>
              </a:rPr>
              <a:t>Quantity</a:t>
            </a:r>
            <a:r>
              <a:rPr lang="en-US" sz="2400" dirty="0"/>
              <a:t> is </a:t>
            </a:r>
            <a:r>
              <a:rPr lang="en-US" sz="2400" i="1" dirty="0"/>
              <a:t>Immutable</a:t>
            </a:r>
            <a:r>
              <a:rPr lang="en-US" sz="2400" dirty="0"/>
              <a:t> </a:t>
            </a:r>
          </a:p>
          <a:p>
            <a:pPr lvl="2"/>
            <a:r>
              <a:rPr lang="en-US" sz="1600" dirty="0"/>
              <a:t>adding two quantities together generates a new quantity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ACA32-F96D-184A-AA64-C71241182CE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332B9-C2E1-1044-92E5-EDF2FFD0DF9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D5B8C-D177-084D-996E-4FDD0870E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B65FB-48FA-3C43-BEB5-532B73E9937C}"/>
              </a:ext>
            </a:extLst>
          </p:cNvPr>
          <p:cNvSpPr txBox="1"/>
          <p:nvPr/>
        </p:nvSpPr>
        <p:spPr>
          <a:xfrm>
            <a:off x="593543" y="1984858"/>
            <a:ext cx="4719498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Quantity: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_(self, value=0):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value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_add_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Quantity(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_sub_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Quantity(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_</a:t>
            </a:r>
            <a:r>
              <a:rPr lang="en-GB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_str_</a:t>
            </a:r>
            <a:r>
              <a:rPr lang="en-GB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_(self):</a:t>
            </a:r>
            <a:b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'Quantity[' + str(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+ ']'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295E6-0935-4245-B6E9-13EAD953AF02}"/>
              </a:ext>
            </a:extLst>
          </p:cNvPr>
          <p:cNvSpPr txBox="1"/>
          <p:nvPr/>
        </p:nvSpPr>
        <p:spPr>
          <a:xfrm>
            <a:off x="6039088" y="2354946"/>
            <a:ext cx="3033184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 = Quantity(5)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 = Quantity(10)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print('q1 =', q1, ', q2 =', q2)</a:t>
            </a:r>
          </a:p>
          <a:p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q3 = q1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q2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print('q3 =', q3)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87D8B8-2746-CE46-8D47-0ACF71DE396C}"/>
              </a:ext>
            </a:extLst>
          </p:cNvPr>
          <p:cNvSpPr txBox="1"/>
          <p:nvPr/>
        </p:nvSpPr>
        <p:spPr>
          <a:xfrm>
            <a:off x="6528329" y="4167266"/>
            <a:ext cx="3033183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q1 = Quantity[5] , q2 = Quantity[10]</a:t>
            </a:r>
          </a:p>
          <a:p>
            <a:r>
              <a:rPr lang="en-GB" sz="1400" dirty="0">
                <a:solidFill>
                  <a:schemeClr val="tx1"/>
                </a:solidFill>
              </a:rPr>
              <a:t>q3 = Quantity[15]</a:t>
            </a:r>
          </a:p>
        </p:txBody>
      </p:sp>
      <p:pic>
        <p:nvPicPr>
          <p:cNvPr id="10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550F6CBE-73EF-C611-F385-8DBA77EC4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807" y="5770510"/>
            <a:ext cx="495773" cy="51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613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53D06-6A21-C746-B20C-CF5E8B89E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Operators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7822AC1-C79E-3544-BB79-A7F43BD37B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3637323"/>
              </p:ext>
            </p:extLst>
          </p:nvPr>
        </p:nvGraphicFramePr>
        <p:xfrm>
          <a:off x="632520" y="2276872"/>
          <a:ext cx="8333208" cy="2921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895">
                  <a:extLst>
                    <a:ext uri="{9D8B030D-6E8A-4147-A177-3AD203B41FA5}">
                      <a16:colId xmlns:a16="http://schemas.microsoft.com/office/drawing/2014/main" val="587480302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823633193"/>
                    </a:ext>
                  </a:extLst>
                </a:gridCol>
                <a:gridCol w="3808041">
                  <a:extLst>
                    <a:ext uri="{9D8B030D-6E8A-4147-A177-3AD203B41FA5}">
                      <a16:colId xmlns:a16="http://schemas.microsoft.com/office/drawing/2014/main" val="36147366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Operator</a:t>
                      </a:r>
                      <a:endParaRPr lang="en-GB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Expression</a:t>
                      </a:r>
                      <a:endParaRPr lang="en-GB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Method</a:t>
                      </a:r>
                      <a:endParaRPr lang="en-GB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782215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Addition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q1 +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_add_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_(self,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818284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Subtraction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q1 –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_sub_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 self,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971169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Multiplication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q1 *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dirty="0" err="1">
                          <a:effectLst/>
                          <a:latin typeface="Menlo" panose="020B0609030804020204" pitchFamily="49" charset="0"/>
                        </a:rPr>
                        <a:t>mul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 self,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699863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Power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q1 **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_pow_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 self,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768152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Division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q1 /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dirty="0" err="1">
                          <a:effectLst/>
                          <a:latin typeface="Menlo" panose="020B0609030804020204" pitchFamily="49" charset="0"/>
                        </a:rPr>
                        <a:t>truediv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 self,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118451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Floor Division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q1 //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dirty="0" err="1">
                          <a:effectLst/>
                          <a:latin typeface="Menlo" panose="020B0609030804020204" pitchFamily="49" charset="0"/>
                        </a:rPr>
                        <a:t>floordiv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 self,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251070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Modulo (Remainder)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q1 %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_mod_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 self,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99524279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9BB63-C6A9-2742-8C2E-011A98A9ED5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5B83E-C22A-164D-8207-46B8C1D3FAA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56410-38DF-A945-B5A4-CDB174712E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25E7B2-8B57-F19E-ADED-582A32942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06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44FA1-0BE6-8546-A782-41AC48448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F2D43-0575-444C-A6CB-16B34E2B7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981" y="1416051"/>
            <a:ext cx="8913681" cy="4529138"/>
          </a:xfrm>
        </p:spPr>
        <p:txBody>
          <a:bodyPr/>
          <a:lstStyle/>
          <a:p>
            <a:r>
              <a:rPr lang="en-US" sz="2400" dirty="0"/>
              <a:t>Adding Numerical Operators to the </a:t>
            </a:r>
            <a:r>
              <a:rPr lang="en-US" sz="2400" dirty="0">
                <a:latin typeface="Courier" pitchFamily="2" charset="0"/>
              </a:rPr>
              <a:t>Quantity</a:t>
            </a:r>
            <a:r>
              <a:rPr lang="en-US" sz="2400" dirty="0"/>
              <a:t> type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0AC5C-0454-4E4C-BB47-8550351C04F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86489-071D-DA40-9050-1D62D8BDD8F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FED64-8F68-9740-BCA1-3C5AC0D91D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B63115-D9F0-D841-8689-735C922E7550}"/>
              </a:ext>
            </a:extLst>
          </p:cNvPr>
          <p:cNvSpPr txBox="1"/>
          <p:nvPr/>
        </p:nvSpPr>
        <p:spPr>
          <a:xfrm>
            <a:off x="527573" y="1936994"/>
            <a:ext cx="4968551" cy="47705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_(self, value=0):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value</a:t>
            </a: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_add_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 _sub_ 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truediv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(self, other):</a:t>
            </a: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Quantity(</a:t>
            </a:r>
            <a:r>
              <a:rPr lang="en-GB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1401C3-B855-5441-B780-E116F3C23C32}"/>
              </a:ext>
            </a:extLst>
          </p:cNvPr>
          <p:cNvSpPr txBox="1"/>
          <p:nvPr/>
        </p:nvSpPr>
        <p:spPr>
          <a:xfrm>
            <a:off x="5663640" y="2276796"/>
            <a:ext cx="3727005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 = Quantity(5)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 = Quantity(10)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'q1 ='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q1,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q2 ='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q2)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q3 = q1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'q3 ='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q3)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'q2 - q1 ='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q2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'q1 * q2 ='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q1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q2)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'q1 / q2 ='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q1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41FA1-A110-7142-90E3-44044F7E8F2E}"/>
              </a:ext>
            </a:extLst>
          </p:cNvPr>
          <p:cNvSpPr txBox="1"/>
          <p:nvPr/>
        </p:nvSpPr>
        <p:spPr>
          <a:xfrm>
            <a:off x="6681192" y="5133779"/>
            <a:ext cx="3033183" cy="1169551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q1 = Quantity[5] ,q2 = Quantity[10]</a:t>
            </a:r>
          </a:p>
          <a:p>
            <a:r>
              <a:rPr lang="en-GB" sz="1400" dirty="0">
                <a:solidFill>
                  <a:schemeClr val="tx1"/>
                </a:solidFill>
              </a:rPr>
              <a:t>q3 = Quantity[15]</a:t>
            </a:r>
          </a:p>
          <a:p>
            <a:r>
              <a:rPr lang="en-GB" sz="1400" dirty="0">
                <a:solidFill>
                  <a:schemeClr val="tx1"/>
                </a:solidFill>
              </a:rPr>
              <a:t>q2 - q1 Quantity[5]</a:t>
            </a:r>
          </a:p>
          <a:p>
            <a:r>
              <a:rPr lang="en-GB" sz="1400" dirty="0">
                <a:solidFill>
                  <a:schemeClr val="tx1"/>
                </a:solidFill>
              </a:rPr>
              <a:t>q1 * q2 = Quantity[50]</a:t>
            </a:r>
          </a:p>
          <a:p>
            <a:r>
              <a:rPr lang="en-GB" sz="1400" dirty="0">
                <a:solidFill>
                  <a:schemeClr val="tx1"/>
                </a:solidFill>
              </a:rPr>
              <a:t>q1 / q2 = Quantity[0.5]</a:t>
            </a:r>
          </a:p>
        </p:txBody>
      </p:sp>
    </p:spTree>
    <p:extLst>
      <p:ext uri="{BB962C8B-B14F-4D97-AF65-F5344CB8AC3E}">
        <p14:creationId xmlns:p14="http://schemas.microsoft.com/office/powerpoint/2010/main" val="3951319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BE3D5-A333-3347-A574-2366A4F3D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59BB0-9D98-934C-B935-F9BED0F77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98" y="1477964"/>
            <a:ext cx="8913681" cy="4529138"/>
          </a:xfrm>
        </p:spPr>
        <p:txBody>
          <a:bodyPr/>
          <a:lstStyle/>
          <a:p>
            <a:r>
              <a:rPr lang="en-US" sz="2400" dirty="0"/>
              <a:t>May want to use integers with Quantities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097DB-DCA8-C948-947E-F110E12A2C7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EE9AF-2C38-3540-A700-2D9587E1E64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F9126-5847-D544-B1C3-A7DF9C7888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98D1F-B540-6044-96E7-189ABE12C37E}"/>
              </a:ext>
            </a:extLst>
          </p:cNvPr>
          <p:cNvSpPr txBox="1"/>
          <p:nvPr/>
        </p:nvSpPr>
        <p:spPr>
          <a:xfrm>
            <a:off x="697638" y="2000311"/>
            <a:ext cx="5599213" cy="4524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# … previous code omitted for brevity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def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_(self, other):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isinstance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(other,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other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def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truediv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_(self, other):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GB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isinstance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(other,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GB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other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self.value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other.value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Quantity(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new_value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95985-D6E9-7F4C-A3BA-B34B0CC9F989}"/>
              </a:ext>
            </a:extLst>
          </p:cNvPr>
          <p:cNvSpPr txBox="1"/>
          <p:nvPr/>
        </p:nvSpPr>
        <p:spPr>
          <a:xfrm>
            <a:off x="6682189" y="2420888"/>
            <a:ext cx="252028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q1 = Quantity(5)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q2 = Quantity(10)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'q1 * 2'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q1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'q2 / 2'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q2 </a:t>
            </a:r>
            <a:r>
              <a:rPr lang="en-GB" sz="16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C50AE-4D0B-6F4A-A522-B8198AAE6F0B}"/>
              </a:ext>
            </a:extLst>
          </p:cNvPr>
          <p:cNvSpPr txBox="1"/>
          <p:nvPr/>
        </p:nvSpPr>
        <p:spPr>
          <a:xfrm>
            <a:off x="7401091" y="3867487"/>
            <a:ext cx="2023669" cy="523220"/>
          </a:xfrm>
          <a:prstGeom prst="rect">
            <a:avLst/>
          </a:prstGeom>
          <a:solidFill>
            <a:srgbClr val="BEFFBE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q1 * 2 Quantity[10]</a:t>
            </a:r>
          </a:p>
          <a:p>
            <a:r>
              <a:rPr lang="en-GB" sz="1400" dirty="0">
                <a:solidFill>
                  <a:schemeClr val="tx1"/>
                </a:solidFill>
              </a:rPr>
              <a:t>q2 / 2 Quantity[5.0]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3BB793-169F-4940-9455-B86A755DFDB4}"/>
              </a:ext>
            </a:extLst>
          </p:cNvPr>
          <p:cNvSpPr txBox="1"/>
          <p:nvPr/>
        </p:nvSpPr>
        <p:spPr>
          <a:xfrm>
            <a:off x="6822319" y="5321927"/>
            <a:ext cx="2710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rgbClr val="0000FF"/>
                </a:solidFill>
              </a:rPr>
              <a:t>Can use </a:t>
            </a:r>
            <a:r>
              <a:rPr lang="en-GB" i="1" dirty="0" err="1">
                <a:solidFill>
                  <a:srgbClr val="0000FF"/>
                </a:solidFill>
              </a:rPr>
              <a:t>isinstance</a:t>
            </a:r>
            <a:r>
              <a:rPr lang="en-GB" i="1" dirty="0">
                <a:solidFill>
                  <a:srgbClr val="0000FF"/>
                </a:solidFill>
              </a:rPr>
              <a:t> to</a:t>
            </a:r>
          </a:p>
          <a:p>
            <a:r>
              <a:rPr lang="en-GB" i="1" dirty="0">
                <a:solidFill>
                  <a:srgbClr val="0000FF"/>
                </a:solidFill>
              </a:rPr>
              <a:t>Check type of parameter</a:t>
            </a:r>
          </a:p>
          <a:p>
            <a:r>
              <a:rPr lang="en-GB" i="1" dirty="0">
                <a:solidFill>
                  <a:srgbClr val="0000FF"/>
                </a:solidFill>
              </a:rPr>
              <a:t>Provides useful flexibility</a:t>
            </a:r>
          </a:p>
        </p:txBody>
      </p:sp>
      <p:pic>
        <p:nvPicPr>
          <p:cNvPr id="11" name="Picture 4" descr="Light bulb ideas - Free Stock Photo by Merelize on Stockvault.net">
            <a:extLst>
              <a:ext uri="{FF2B5EF4-FFF2-40B4-BE49-F238E27FC236}">
                <a16:creationId xmlns:a16="http://schemas.microsoft.com/office/drawing/2014/main" id="{4476F3E0-07AD-28C7-1027-F33D6C1D0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302" y="5303133"/>
            <a:ext cx="495773" cy="51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29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5FD7-5471-3743-B0A7-D6BCB1C13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489E985-F76F-D943-BEC5-90A11485F2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6148407"/>
              </p:ext>
            </p:extLst>
          </p:nvPr>
        </p:nvGraphicFramePr>
        <p:xfrm>
          <a:off x="1424608" y="2276872"/>
          <a:ext cx="741443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288">
                  <a:extLst>
                    <a:ext uri="{9D8B030D-6E8A-4147-A177-3AD203B41FA5}">
                      <a16:colId xmlns:a16="http://schemas.microsoft.com/office/drawing/2014/main" val="759998244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969985166"/>
                    </a:ext>
                  </a:extLst>
                </a:gridCol>
                <a:gridCol w="2949942">
                  <a:extLst>
                    <a:ext uri="{9D8B030D-6E8A-4147-A177-3AD203B41FA5}">
                      <a16:colId xmlns:a16="http://schemas.microsoft.com/office/drawing/2014/main" val="3527785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Operator</a:t>
                      </a:r>
                      <a:endParaRPr lang="en-GB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Expression</a:t>
                      </a:r>
                      <a:endParaRPr lang="en-GB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Method</a:t>
                      </a:r>
                      <a:endParaRPr lang="en-GB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4024210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Less than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q1 &lt;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dirty="0" err="1">
                          <a:effectLst/>
                          <a:latin typeface="Menlo" panose="020B0609030804020204" pitchFamily="49" charset="0"/>
                        </a:rPr>
                        <a:t>lt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_(q1,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38798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Less than or equal to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q1 &lt;=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_le_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_(q1,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327467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Equal to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q1 ==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dirty="0" err="1">
                          <a:effectLst/>
                          <a:latin typeface="Menlo" panose="020B0609030804020204" pitchFamily="49" charset="0"/>
                        </a:rPr>
                        <a:t>eq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_(q1,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23740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Not Equal to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q1 !=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_ne_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_(q1,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211922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Greater than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q1 &gt;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dirty="0" err="1">
                          <a:effectLst/>
                          <a:latin typeface="Menlo" panose="020B0609030804020204" pitchFamily="49" charset="0"/>
                        </a:rPr>
                        <a:t>gt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_(q1,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110332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  <a:latin typeface="Calibri" panose="020F0502020204030204" pitchFamily="34" charset="0"/>
                        </a:rPr>
                        <a:t>Greater than or equal to</a:t>
                      </a:r>
                      <a:endParaRPr lang="en-GB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  <a:latin typeface="Menlo" panose="020B0609030804020204" pitchFamily="49" charset="0"/>
                        </a:rPr>
                        <a:t>q1 &gt;= q2</a:t>
                      </a:r>
                    </a:p>
                  </a:txBody>
                  <a:tcPr marL="0" marR="51435" marT="51435" marB="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dirty="0" err="1">
                          <a:effectLst/>
                          <a:latin typeface="Menlo" panose="020B0609030804020204" pitchFamily="49" charset="0"/>
                        </a:rPr>
                        <a:t>ge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</a:t>
                      </a:r>
                      <a:r>
                        <a:rPr lang="en-GB" sz="600" dirty="0">
                          <a:effectLst/>
                          <a:latin typeface="Menlo" panose="020B0609030804020204" pitchFamily="49" charset="0"/>
                        </a:rPr>
                        <a:t> </a:t>
                      </a:r>
                      <a:r>
                        <a:rPr lang="en-GB" dirty="0">
                          <a:effectLst/>
                          <a:latin typeface="Menlo" panose="020B0609030804020204" pitchFamily="49" charset="0"/>
                        </a:rPr>
                        <a:t>_(q1, q2)</a:t>
                      </a:r>
                    </a:p>
                  </a:txBody>
                  <a:tcPr marL="0" marR="51435" marT="51435" marB="0" anchor="ctr"/>
                </a:tc>
                <a:extLst>
                  <a:ext uri="{0D108BD9-81ED-4DB2-BD59-A6C34878D82A}">
                    <a16:rowId xmlns:a16="http://schemas.microsoft.com/office/drawing/2014/main" val="3031424896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43B00-D1D7-C54F-9AE6-A1DCCDCDD38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17/02/23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66BA9-D3CF-7F48-8AF1-C8EFD876378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Operator Overloading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A3CF6-C4E8-3A4D-9E35-23D70C1A9B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18317CFC-9530-4DD8-A082-6933CE16E3A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6DE27-C7A9-7B39-E2B0-FEEA033DC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60" y="464921"/>
            <a:ext cx="948216" cy="9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4900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aramond"/>
        <a:ea typeface="Arial Unicode MS"/>
        <a:cs typeface="Arial Unicode MS"/>
      </a:majorFont>
      <a:minorFont>
        <a:latin typeface="Verdan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AD74F87043FE4BBEC8356891FA714D" ma:contentTypeVersion="18" ma:contentTypeDescription="Create a new document." ma:contentTypeScope="" ma:versionID="0c9bc5073caab55cb2503ba2aa9cde78">
  <xsd:schema xmlns:xsd="http://www.w3.org/2001/XMLSchema" xmlns:xs="http://www.w3.org/2001/XMLSchema" xmlns:p="http://schemas.microsoft.com/office/2006/metadata/properties" xmlns:ns2="9fb8aed9-18ea-4990-b6df-e8f930c0c77e" xmlns:ns3="e3a1f265-f3cd-47b6-9d44-dc00e5335d51" targetNamespace="http://schemas.microsoft.com/office/2006/metadata/properties" ma:root="true" ma:fieldsID="ea388e15b1f598d13bb8617f56dd33c9" ns2:_="" ns3:_="">
    <xsd:import namespace="9fb8aed9-18ea-4990-b6df-e8f930c0c77e"/>
    <xsd:import namespace="e3a1f265-f3cd-47b6-9d44-dc00e5335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8aed9-18ea-4990-b6df-e8f930c0c7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d1192a-2871-4298-a001-842a7ff492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265-f3cd-47b6-9d44-dc00e5335d5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39b099-8b9a-46f9-85e8-c3c34681703d}" ma:internalName="TaxCatchAll" ma:showField="CatchAllData" ma:web="e3a1f265-f3cd-47b6-9d44-dc00e5335d5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43D272-FCB6-4C53-8B5C-029422EC8F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77497C-AA2B-4BEF-B143-D521D851CB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b8aed9-18ea-4990-b6df-e8f930c0c77e"/>
    <ds:schemaRef ds:uri="e3a1f265-f3cd-47b6-9d44-dc00e5335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5804</TotalTime>
  <Words>1417</Words>
  <Application>Microsoft Macintosh PowerPoint</Application>
  <PresentationFormat>A4 Paper (210x297 mm)</PresentationFormat>
  <Paragraphs>256</Paragraphs>
  <Slides>12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Courier</vt:lpstr>
      <vt:lpstr>Garamond</vt:lpstr>
      <vt:lpstr>Menlo</vt:lpstr>
      <vt:lpstr>Times New Roman</vt:lpstr>
      <vt:lpstr>Verdana</vt:lpstr>
      <vt:lpstr>Wingdings</vt:lpstr>
      <vt:lpstr>Default Design</vt:lpstr>
      <vt:lpstr>1_Default Design</vt:lpstr>
      <vt:lpstr>Operator Overloading</vt:lpstr>
      <vt:lpstr>Plan for Session</vt:lpstr>
      <vt:lpstr>Why have Operator Overloading?</vt:lpstr>
      <vt:lpstr>Defining Operators</vt:lpstr>
      <vt:lpstr>Defining Operators</vt:lpstr>
      <vt:lpstr>Numerical Operators</vt:lpstr>
      <vt:lpstr>Numerical Operators</vt:lpstr>
      <vt:lpstr>Numerical Operators</vt:lpstr>
      <vt:lpstr>Comparison Operators</vt:lpstr>
      <vt:lpstr>Comparison Operators</vt:lpstr>
      <vt:lpstr>Logical Operators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</dc:creator>
  <cp:lastModifiedBy>Matt Field - Framework Training</cp:lastModifiedBy>
  <cp:revision>103</cp:revision>
  <dcterms:modified xsi:type="dcterms:W3CDTF">2025-03-18T14:39:15Z</dcterms:modified>
</cp:coreProperties>
</file>